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3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7F9CEE-FCB8-46B0-9462-422AD9F5A4B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CC4E481-D87D-4A1A-B7AE-5A559B0EA2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8B813FC9-1E35-478F-8ADF-A447A76ECC7B}"/>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5" name="Tijdelijke aanduiding voor voettekst 4">
            <a:extLst>
              <a:ext uri="{FF2B5EF4-FFF2-40B4-BE49-F238E27FC236}">
                <a16:creationId xmlns:a16="http://schemas.microsoft.com/office/drawing/2014/main" id="{4B0CF951-8DB3-468D-967D-AC50C2BEA90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ECA77BF-53FB-46B0-AF5E-732735AEE201}"/>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988398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BDB1CA-E10E-44DA-A999-77B9439C52D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AD0BB89-0A26-4385-953B-3444948633E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B8EE3C3-D099-47C8-869D-1F497E0DBDED}"/>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5" name="Tijdelijke aanduiding voor voettekst 4">
            <a:extLst>
              <a:ext uri="{FF2B5EF4-FFF2-40B4-BE49-F238E27FC236}">
                <a16:creationId xmlns:a16="http://schemas.microsoft.com/office/drawing/2014/main" id="{A19BEDA1-8FEE-4E82-935A-392EEA635D2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DF42F4-5F21-41F9-8788-9D99818C344A}"/>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343117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F0272DA3-29D2-44B8-8B1A-C3B059FCB06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26D849C-3769-47CC-9F80-4EA55F32505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71F7FE8-ED57-43C0-85A5-778B2CF839C4}"/>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5" name="Tijdelijke aanduiding voor voettekst 4">
            <a:extLst>
              <a:ext uri="{FF2B5EF4-FFF2-40B4-BE49-F238E27FC236}">
                <a16:creationId xmlns:a16="http://schemas.microsoft.com/office/drawing/2014/main" id="{F3418671-9167-4824-BD4D-BDF036135BE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DB354BD-7BAF-475A-8FC9-5F4C7499C205}"/>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234224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0E905C-E3D5-4297-84EE-A7B643AA104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3AD6B72-B771-4439-B812-068C6C576E6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21B3E6E-7C99-46F4-8CB4-36B0AE06469B}"/>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5" name="Tijdelijke aanduiding voor voettekst 4">
            <a:extLst>
              <a:ext uri="{FF2B5EF4-FFF2-40B4-BE49-F238E27FC236}">
                <a16:creationId xmlns:a16="http://schemas.microsoft.com/office/drawing/2014/main" id="{7CE540D6-DFFA-4328-BE65-FAC5034A04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C1E5582-6198-4B96-B853-12B44FF8C9B6}"/>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385290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946389-DEA5-4B73-9E3B-D12E36CA8DE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27A3262-D2D6-43DA-B00C-657923B58A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2EF0697-2078-42F7-AB4D-925D1CFB774D}"/>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5" name="Tijdelijke aanduiding voor voettekst 4">
            <a:extLst>
              <a:ext uri="{FF2B5EF4-FFF2-40B4-BE49-F238E27FC236}">
                <a16:creationId xmlns:a16="http://schemas.microsoft.com/office/drawing/2014/main" id="{6B553282-783B-495D-8D16-080E0A8B371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3FCBC2-7EEF-4D24-8C62-489F34D327E7}"/>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3537810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B3B41-BAFF-40CA-AC87-9E12DDC933D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040D021-3C8C-45DD-B69B-EC47E9B2C9D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F2BBD5B-8123-448E-9BDC-B7F8207BFAC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40250C9-35A1-497D-B2BD-BE3BB1DC4782}"/>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6" name="Tijdelijke aanduiding voor voettekst 5">
            <a:extLst>
              <a:ext uri="{FF2B5EF4-FFF2-40B4-BE49-F238E27FC236}">
                <a16:creationId xmlns:a16="http://schemas.microsoft.com/office/drawing/2014/main" id="{2A3CBCEE-5E1F-4691-9713-3542FB7CF53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19598F4-E693-4A63-B11B-20F2C4679DA7}"/>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285018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86CFF-29C6-45A4-9D43-42AB05931077}"/>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977EFC6-9CB9-4D0D-8A86-85CEF1DE14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B15B6D6-FB0F-41A5-AA4E-BAB311EB826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0B78A31-5D2B-4217-910A-ED1B9DDA2D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7B0274B-F072-4309-A546-C366A899EEE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B5E98A0-DF7E-4816-AC5D-5F6EAC7E0FE7}"/>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8" name="Tijdelijke aanduiding voor voettekst 7">
            <a:extLst>
              <a:ext uri="{FF2B5EF4-FFF2-40B4-BE49-F238E27FC236}">
                <a16:creationId xmlns:a16="http://schemas.microsoft.com/office/drawing/2014/main" id="{880B6AC6-5FD1-420A-8924-0DD8BABE5B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9D314D5-FBC4-428A-A0F9-9BA7FFF3F9B5}"/>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1286284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466C62-1AEA-46CE-AA0D-79B95F70EF8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5877697-9EC1-42E6-BA98-08111DAA207F}"/>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4" name="Tijdelijke aanduiding voor voettekst 3">
            <a:extLst>
              <a:ext uri="{FF2B5EF4-FFF2-40B4-BE49-F238E27FC236}">
                <a16:creationId xmlns:a16="http://schemas.microsoft.com/office/drawing/2014/main" id="{563B1BA1-ADCF-4669-B1B3-5A2844868CB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E290D39-BB6C-4097-A39A-6F697058DCC9}"/>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1224055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F6DEB56-80B2-4DA6-9AED-151DC921A958}"/>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3" name="Tijdelijke aanduiding voor voettekst 2">
            <a:extLst>
              <a:ext uri="{FF2B5EF4-FFF2-40B4-BE49-F238E27FC236}">
                <a16:creationId xmlns:a16="http://schemas.microsoft.com/office/drawing/2014/main" id="{3C8B73F9-8507-414B-8E2A-B40F7AEB354B}"/>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922F064-9C4F-47ED-8FFC-56239EE78C91}"/>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3749803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5DFFF8-D142-481E-B833-3586AD65187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CAF71EE4-B886-42C5-90F7-757BBB2531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8440F8-2C0D-4DA2-B3B4-AEFCF6E55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E033E6B-E31D-4AFC-9B44-F8469B979157}"/>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6" name="Tijdelijke aanduiding voor voettekst 5">
            <a:extLst>
              <a:ext uri="{FF2B5EF4-FFF2-40B4-BE49-F238E27FC236}">
                <a16:creationId xmlns:a16="http://schemas.microsoft.com/office/drawing/2014/main" id="{8E3230A6-F327-4176-A96C-1613F53EBE8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F79FB70-FDDD-4123-9CD8-FC1520CF544D}"/>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2281150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DE19A4-403D-4A34-9E3D-07E87C96115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6CEA11C-1C8F-44BB-AAD5-02310AEBB9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21F9DE5-AFB1-48CE-90AA-DF4C5BE1C4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A144FF-8DF8-4B20-985F-B445103E31E6}"/>
              </a:ext>
            </a:extLst>
          </p:cNvPr>
          <p:cNvSpPr>
            <a:spLocks noGrp="1"/>
          </p:cNvSpPr>
          <p:nvPr>
            <p:ph type="dt" sz="half" idx="10"/>
          </p:nvPr>
        </p:nvSpPr>
        <p:spPr/>
        <p:txBody>
          <a:bodyPr/>
          <a:lstStyle/>
          <a:p>
            <a:fld id="{67B676E5-AE48-4BB1-BA51-08B229D77465}" type="datetimeFigureOut">
              <a:rPr lang="nl-NL" smtClean="0"/>
              <a:t>2-3-2021</a:t>
            </a:fld>
            <a:endParaRPr lang="nl-NL"/>
          </a:p>
        </p:txBody>
      </p:sp>
      <p:sp>
        <p:nvSpPr>
          <p:cNvPr id="6" name="Tijdelijke aanduiding voor voettekst 5">
            <a:extLst>
              <a:ext uri="{FF2B5EF4-FFF2-40B4-BE49-F238E27FC236}">
                <a16:creationId xmlns:a16="http://schemas.microsoft.com/office/drawing/2014/main" id="{3F56AC9A-B454-47FC-8715-DCA9FE35FEC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20F76F2-DCC7-426C-8A99-FBDFDD15352C}"/>
              </a:ext>
            </a:extLst>
          </p:cNvPr>
          <p:cNvSpPr>
            <a:spLocks noGrp="1"/>
          </p:cNvSpPr>
          <p:nvPr>
            <p:ph type="sldNum" sz="quarter" idx="12"/>
          </p:nvPr>
        </p:nvSpPr>
        <p:spPr/>
        <p:txBody>
          <a:bodyPr/>
          <a:lstStyle/>
          <a:p>
            <a:fld id="{7FF83895-680D-46F9-9538-DD77DAAA6494}" type="slidenum">
              <a:rPr lang="nl-NL" smtClean="0"/>
              <a:t>‹nr.›</a:t>
            </a:fld>
            <a:endParaRPr lang="nl-NL"/>
          </a:p>
        </p:txBody>
      </p:sp>
    </p:spTree>
    <p:extLst>
      <p:ext uri="{BB962C8B-B14F-4D97-AF65-F5344CB8AC3E}">
        <p14:creationId xmlns:p14="http://schemas.microsoft.com/office/powerpoint/2010/main" val="1043371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A61D3ED-2B46-4E67-8BCE-2BCAD02943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EDD91C4-B870-41CE-B3BE-DEA70FC73B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0215A69-5E24-489F-B67E-1D2065FCD8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676E5-AE48-4BB1-BA51-08B229D77465}" type="datetimeFigureOut">
              <a:rPr lang="nl-NL" smtClean="0"/>
              <a:t>2-3-2021</a:t>
            </a:fld>
            <a:endParaRPr lang="nl-NL"/>
          </a:p>
        </p:txBody>
      </p:sp>
      <p:sp>
        <p:nvSpPr>
          <p:cNvPr id="5" name="Tijdelijke aanduiding voor voettekst 4">
            <a:extLst>
              <a:ext uri="{FF2B5EF4-FFF2-40B4-BE49-F238E27FC236}">
                <a16:creationId xmlns:a16="http://schemas.microsoft.com/office/drawing/2014/main" id="{A9E05A61-E56D-4087-9C67-61BB019D25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274F46D-A09C-492F-A2AF-AD1B49D1F3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83895-680D-46F9-9538-DD77DAAA6494}" type="slidenum">
              <a:rPr lang="nl-NL" smtClean="0"/>
              <a:t>‹nr.›</a:t>
            </a:fld>
            <a:endParaRPr lang="nl-NL"/>
          </a:p>
        </p:txBody>
      </p:sp>
    </p:spTree>
    <p:extLst>
      <p:ext uri="{BB962C8B-B14F-4D97-AF65-F5344CB8AC3E}">
        <p14:creationId xmlns:p14="http://schemas.microsoft.com/office/powerpoint/2010/main" val="2376169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klimaatakkoord.nl/mobiliteit" TargetMode="External"/><Relationship Id="rId3" Type="http://schemas.openxmlformats.org/officeDocument/2006/relationships/hyperlink" Target="https://www.klimaatakkoord.nl/klimaatakkoord" TargetMode="External"/><Relationship Id="rId7" Type="http://schemas.openxmlformats.org/officeDocument/2006/relationships/hyperlink" Target="https://www.klimaatakkoord.nl/landbouw-en-landgebruik"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klimaatakkoord.nl/industrie" TargetMode="External"/><Relationship Id="rId5" Type="http://schemas.openxmlformats.org/officeDocument/2006/relationships/hyperlink" Target="https://www.klimaatakkoord.nl/gebouwde-omgeving" TargetMode="External"/><Relationship Id="rId4" Type="http://schemas.openxmlformats.org/officeDocument/2006/relationships/hyperlink" Target="https://www.klimaatakkoord.nl/elektricite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4A41DB45-0306-4BC0-8D49-2F2720FAA813}"/>
              </a:ext>
            </a:extLst>
          </p:cNvPr>
          <p:cNvPicPr>
            <a:picLocks noChangeAspect="1"/>
          </p:cNvPicPr>
          <p:nvPr/>
        </p:nvPicPr>
        <p:blipFill>
          <a:blip r:embed="rId2">
            <a:alphaModFix amt="30000"/>
          </a:blip>
          <a:stretch>
            <a:fillRect/>
          </a:stretch>
        </p:blipFill>
        <p:spPr>
          <a:xfrm>
            <a:off x="905243" y="-756437"/>
            <a:ext cx="9905631" cy="9142682"/>
          </a:xfrm>
          <a:prstGeom prst="rect">
            <a:avLst/>
          </a:prstGeom>
        </p:spPr>
      </p:pic>
      <p:sp>
        <p:nvSpPr>
          <p:cNvPr id="2" name="Titel 1">
            <a:extLst>
              <a:ext uri="{FF2B5EF4-FFF2-40B4-BE49-F238E27FC236}">
                <a16:creationId xmlns:a16="http://schemas.microsoft.com/office/drawing/2014/main" id="{896CB96A-90E5-4BC6-B0ED-62C6E37FD1DB}"/>
              </a:ext>
            </a:extLst>
          </p:cNvPr>
          <p:cNvSpPr>
            <a:spLocks noGrp="1"/>
          </p:cNvSpPr>
          <p:nvPr>
            <p:ph type="ctrTitle"/>
          </p:nvPr>
        </p:nvSpPr>
        <p:spPr>
          <a:xfrm>
            <a:off x="1524000" y="306388"/>
            <a:ext cx="9144000" cy="687911"/>
          </a:xfrm>
        </p:spPr>
        <p:txBody>
          <a:bodyPr>
            <a:normAutofit fontScale="90000"/>
          </a:bodyPr>
          <a:lstStyle/>
          <a:p>
            <a:r>
              <a:rPr lang="nl-NL" sz="4400" dirty="0"/>
              <a:t>Energietransitie</a:t>
            </a:r>
            <a:endParaRPr lang="nl-NL" dirty="0"/>
          </a:p>
        </p:txBody>
      </p:sp>
      <p:sp>
        <p:nvSpPr>
          <p:cNvPr id="3" name="Ondertitel 2">
            <a:extLst>
              <a:ext uri="{FF2B5EF4-FFF2-40B4-BE49-F238E27FC236}">
                <a16:creationId xmlns:a16="http://schemas.microsoft.com/office/drawing/2014/main" id="{DFF70B2D-971E-4784-B524-26FC0BF68063}"/>
              </a:ext>
            </a:extLst>
          </p:cNvPr>
          <p:cNvSpPr>
            <a:spLocks noGrp="1"/>
          </p:cNvSpPr>
          <p:nvPr>
            <p:ph type="subTitle" idx="1"/>
          </p:nvPr>
        </p:nvSpPr>
        <p:spPr>
          <a:xfrm>
            <a:off x="1257669" y="923925"/>
            <a:ext cx="9144000" cy="5934075"/>
          </a:xfrm>
        </p:spPr>
        <p:txBody>
          <a:bodyPr>
            <a:normAutofit lnSpcReduction="10000"/>
          </a:bodyPr>
          <a:lstStyle/>
          <a:p>
            <a:r>
              <a:rPr lang="nl-NL" sz="1600" dirty="0"/>
              <a:t>Klimaatverandering is een feit. Om de omvang van de verandering te beperken wordt er wereldwijd ingezet op verduurzaming van het handelen van mensen. Ook wij in Nederland zetten hier sterk op in. De overheid heeft dit beleid in Nederland vormgegeven in Het klimaatakkoord (</a:t>
            </a:r>
            <a:r>
              <a:rPr lang="nl-NL" sz="1600" dirty="0">
                <a:hlinkClick r:id="rId3"/>
              </a:rPr>
              <a:t>https://www.klimaatakkoord.nl/klimaatakkoord</a:t>
            </a:r>
            <a:r>
              <a:rPr lang="nl-NL" sz="1600" dirty="0"/>
              <a:t>)</a:t>
            </a:r>
          </a:p>
          <a:p>
            <a:pPr algn="l"/>
            <a:r>
              <a:rPr lang="nl-NL" sz="1600" dirty="0"/>
              <a:t>Binnen Het Klimaatakkoord zijn de volgende vijf sectoren uitgewerkt: </a:t>
            </a:r>
          </a:p>
          <a:p>
            <a:pPr marL="342900" indent="-342900" algn="l">
              <a:buFont typeface="+mj-lt"/>
              <a:buAutoNum type="arabicPeriod"/>
            </a:pPr>
            <a:r>
              <a:rPr lang="nl-NL" sz="1600" dirty="0">
                <a:hlinkClick r:id="rId4"/>
              </a:rPr>
              <a:t>Elektriciteit</a:t>
            </a:r>
            <a:r>
              <a:rPr lang="nl-NL" sz="1600" dirty="0"/>
              <a:t>, 2) </a:t>
            </a:r>
            <a:r>
              <a:rPr lang="nl-NL" sz="1600" dirty="0">
                <a:hlinkClick r:id="rId5"/>
              </a:rPr>
              <a:t>Gebouwde omgeving</a:t>
            </a:r>
            <a:r>
              <a:rPr lang="nl-NL" sz="1600" dirty="0"/>
              <a:t>, 3) </a:t>
            </a:r>
            <a:r>
              <a:rPr lang="nl-NL" sz="1600" dirty="0">
                <a:hlinkClick r:id="rId6"/>
              </a:rPr>
              <a:t>Industrie</a:t>
            </a:r>
            <a:r>
              <a:rPr lang="nl-NL" sz="1600" dirty="0"/>
              <a:t>, 4) </a:t>
            </a:r>
            <a:r>
              <a:rPr lang="nl-NL" sz="1600" dirty="0">
                <a:hlinkClick r:id="rId7"/>
              </a:rPr>
              <a:t>Landbouw en landgebruik </a:t>
            </a:r>
            <a:r>
              <a:rPr lang="nl-NL" sz="1600" dirty="0"/>
              <a:t>&amp; 5)</a:t>
            </a:r>
            <a:r>
              <a:rPr lang="nl-NL" sz="1600" dirty="0">
                <a:hlinkClick r:id="rId8"/>
              </a:rPr>
              <a:t>Mobiliteit</a:t>
            </a:r>
            <a:r>
              <a:rPr lang="nl-NL" sz="1600" dirty="0"/>
              <a:t>. In de links naar de sectoren staat achtergrondinformatie over de afspraken die zijn gemaakt. Per sector is ook een duidelijke </a:t>
            </a:r>
            <a:r>
              <a:rPr lang="nl-NL" sz="1600" dirty="0" err="1"/>
              <a:t>infografic</a:t>
            </a:r>
            <a:r>
              <a:rPr lang="nl-NL" sz="1600" dirty="0"/>
              <a:t> gemaakt die zeer informatief is. </a:t>
            </a:r>
            <a:r>
              <a:rPr lang="nl-NL" sz="1600" b="1" i="1" dirty="0"/>
              <a:t>Bekijk</a:t>
            </a:r>
            <a:r>
              <a:rPr lang="nl-NL" sz="1600" dirty="0"/>
              <a:t> de </a:t>
            </a:r>
            <a:r>
              <a:rPr lang="nl-NL" sz="1600" dirty="0" err="1"/>
              <a:t>infografic</a:t>
            </a:r>
            <a:r>
              <a:rPr lang="nl-NL" sz="1600" dirty="0"/>
              <a:t> van alle sectoren.</a:t>
            </a:r>
          </a:p>
          <a:p>
            <a:pPr marL="342900" indent="-342900" algn="l">
              <a:buFont typeface="+mj-lt"/>
              <a:buAutoNum type="arabicPeriod"/>
            </a:pPr>
            <a:r>
              <a:rPr lang="nl-NL" sz="1600" dirty="0"/>
              <a:t>Opdracht: </a:t>
            </a:r>
            <a:r>
              <a:rPr lang="nl-NL" sz="1600" b="1" i="1" dirty="0"/>
              <a:t>Kies</a:t>
            </a:r>
            <a:r>
              <a:rPr lang="nl-NL" sz="1600" dirty="0"/>
              <a:t> één sector die jij leuk vindt. Zorg er met de totale Water &amp; Energie groep voor dat iedere sectoren door </a:t>
            </a:r>
            <a:r>
              <a:rPr lang="nl-NL" sz="1600" b="1" i="1" dirty="0"/>
              <a:t>minimaal één persoon </a:t>
            </a:r>
            <a:r>
              <a:rPr lang="nl-NL" sz="1600" dirty="0"/>
              <a:t>is gekozen.</a:t>
            </a:r>
          </a:p>
          <a:p>
            <a:pPr marL="342900" indent="-342900" algn="l">
              <a:buFont typeface="+mj-lt"/>
              <a:buAutoNum type="arabicPeriod"/>
            </a:pPr>
            <a:r>
              <a:rPr lang="nl-NL" sz="1600" b="1" i="1" dirty="0"/>
              <a:t>Maak</a:t>
            </a:r>
            <a:r>
              <a:rPr lang="nl-NL" sz="1600" dirty="0"/>
              <a:t> op basis van de informatie die beschikbaar is op internet (zie ook wikiwijs (onder water en energie)) een presentatie met daarin de volgende onderdelen:</a:t>
            </a:r>
          </a:p>
          <a:p>
            <a:pPr marL="685800" lvl="1" indent="-228600" algn="l">
              <a:buFont typeface="Arial" panose="020B0604020202020204" pitchFamily="34" charset="0"/>
              <a:buChar char="•"/>
            </a:pPr>
            <a:r>
              <a:rPr lang="nl-NL" sz="1300" dirty="0"/>
              <a:t>Introductie van het klimaatakkoord; wat is het, wat zijn de doelen en in welk tijdsbestek</a:t>
            </a:r>
          </a:p>
          <a:p>
            <a:pPr marL="685800" lvl="1" indent="-228600" algn="l">
              <a:buFont typeface="Arial" panose="020B0604020202020204" pitchFamily="34" charset="0"/>
              <a:buChar char="•"/>
            </a:pPr>
            <a:r>
              <a:rPr lang="nl-NL" sz="1300" dirty="0"/>
              <a:t>Werk voor je sector uit welke vraagstukken / uitdagingen er liggen</a:t>
            </a:r>
          </a:p>
          <a:p>
            <a:pPr marL="685800" lvl="1" indent="-228600" algn="l">
              <a:buFont typeface="Arial" panose="020B0604020202020204" pitchFamily="34" charset="0"/>
              <a:buChar char="•"/>
            </a:pPr>
            <a:r>
              <a:rPr lang="nl-NL" sz="1300" dirty="0"/>
              <a:t>Geef voor je sector aan welke oplossingen er zijn bedacht</a:t>
            </a:r>
          </a:p>
          <a:p>
            <a:pPr marL="685800" lvl="1" indent="-228600" algn="l">
              <a:buFont typeface="Arial" panose="020B0604020202020204" pitchFamily="34" charset="0"/>
              <a:buChar char="•"/>
            </a:pPr>
            <a:r>
              <a:rPr lang="nl-NL" sz="1300" dirty="0"/>
              <a:t>Selecteer één van de innovatieve oplossingen in je sector en werk deze in de diepte uit; Waar hebben wet het over? Hoe werkt het idee/product?  Kun je een voorbeeld geven van een bedrijf of project wat hierin voorop loopt? Kortom zorg dat  je weet waarover je praat.</a:t>
            </a:r>
          </a:p>
          <a:p>
            <a:pPr marL="342900" indent="-342900" algn="l">
              <a:buFont typeface="+mj-lt"/>
              <a:buAutoNum type="arabicPeriod"/>
            </a:pPr>
            <a:r>
              <a:rPr lang="nl-NL" sz="1600" b="1" i="1" dirty="0"/>
              <a:t>Plaats </a:t>
            </a:r>
            <a:r>
              <a:rPr lang="nl-NL" sz="1600" dirty="0"/>
              <a:t>je presentatie uiterlijk dinsdag 9 maart aanstaande in teams (er is een Water &amp; Energie kanaal aangemaakt. In dit kanaal staat bij het tabblad ‘bestanden’ een map om je presentatie in te leveren)</a:t>
            </a:r>
          </a:p>
          <a:p>
            <a:pPr marL="342900" indent="-342900" algn="l">
              <a:buFont typeface="+mj-lt"/>
              <a:buAutoNum type="arabicPeriod"/>
            </a:pPr>
            <a:r>
              <a:rPr lang="nl-NL" sz="1600" b="1" i="1" dirty="0"/>
              <a:t>Verzorg</a:t>
            </a:r>
            <a:r>
              <a:rPr lang="nl-NL" sz="1600" dirty="0"/>
              <a:t> je presentatie in de les van 12 maart aanstaande voor de groep.</a:t>
            </a:r>
          </a:p>
          <a:p>
            <a:pPr marL="342900" indent="-342900" algn="l">
              <a:buFont typeface="+mj-lt"/>
              <a:buAutoNum type="arabicPeriod"/>
            </a:pPr>
            <a:r>
              <a:rPr lang="nl-NL" sz="1600" b="1" i="1" dirty="0"/>
              <a:t>Bonus</a:t>
            </a:r>
            <a:r>
              <a:rPr lang="nl-NL" sz="1600" dirty="0"/>
              <a:t>: er staat op wikiwijs een link naar een recente aflevering van VPRO Tegenlicht over ontwikkelingen rond het opslaan van energie, zeer de moeite waard om </a:t>
            </a:r>
            <a:r>
              <a:rPr lang="nl-NL" sz="1600"/>
              <a:t>te kijken!</a:t>
            </a:r>
            <a:endParaRPr lang="nl-NL" sz="1600" dirty="0"/>
          </a:p>
          <a:p>
            <a:pPr lvl="1"/>
            <a:r>
              <a:rPr lang="nl-NL" sz="1800" dirty="0"/>
              <a:t>Succes!</a:t>
            </a:r>
          </a:p>
          <a:p>
            <a:pPr marL="800100" lvl="1" indent="-342900" algn="l">
              <a:buFont typeface="Arial" panose="020B0604020202020204" pitchFamily="34" charset="0"/>
              <a:buChar char="•"/>
            </a:pPr>
            <a:endParaRPr lang="nl-NL" sz="1000" dirty="0"/>
          </a:p>
          <a:p>
            <a:pPr marL="800100" lvl="1" indent="-342900" algn="l">
              <a:buFont typeface="Arial" panose="020B0604020202020204" pitchFamily="34" charset="0"/>
              <a:buChar char="•"/>
            </a:pPr>
            <a:endParaRPr lang="nl-NL" sz="1000" dirty="0"/>
          </a:p>
          <a:p>
            <a:endParaRPr lang="nl-NL" sz="1400" dirty="0"/>
          </a:p>
        </p:txBody>
      </p:sp>
    </p:spTree>
    <p:extLst>
      <p:ext uri="{BB962C8B-B14F-4D97-AF65-F5344CB8AC3E}">
        <p14:creationId xmlns:p14="http://schemas.microsoft.com/office/powerpoint/2010/main" val="429039538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361</Words>
  <Application>Microsoft Office PowerPoint</Application>
  <PresentationFormat>Breedbeeld</PresentationFormat>
  <Paragraphs>15</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Energietransitie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Energietransitie</dc:title>
  <dc:creator>Stijn Weijermars</dc:creator>
  <cp:lastModifiedBy>Stijn Weijermars</cp:lastModifiedBy>
  <cp:revision>6</cp:revision>
  <dcterms:created xsi:type="dcterms:W3CDTF">2021-03-02T10:14:54Z</dcterms:created>
  <dcterms:modified xsi:type="dcterms:W3CDTF">2021-03-02T11:06:10Z</dcterms:modified>
</cp:coreProperties>
</file>